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7" r:id="rId2"/>
    <p:sldId id="312" r:id="rId3"/>
    <p:sldId id="325" r:id="rId4"/>
    <p:sldId id="326" r:id="rId5"/>
    <p:sldId id="310" r:id="rId6"/>
    <p:sldId id="308" r:id="rId7"/>
    <p:sldId id="313" r:id="rId8"/>
    <p:sldId id="316" r:id="rId9"/>
    <p:sldId id="314" r:id="rId10"/>
    <p:sldId id="321" r:id="rId11"/>
    <p:sldId id="317" r:id="rId12"/>
    <p:sldId id="315" r:id="rId13"/>
    <p:sldId id="331" r:id="rId14"/>
    <p:sldId id="322" r:id="rId15"/>
    <p:sldId id="320" r:id="rId16"/>
    <p:sldId id="318" r:id="rId17"/>
    <p:sldId id="323" r:id="rId18"/>
    <p:sldId id="324" r:id="rId19"/>
    <p:sldId id="33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77AEBD"/>
    <a:srgbClr val="196BEA"/>
    <a:srgbClr val="0C2D60"/>
    <a:srgbClr val="A98855"/>
    <a:srgbClr val="BCB60D"/>
    <a:srgbClr val="D10111"/>
    <a:srgbClr val="1B1F6F"/>
    <a:srgbClr val="CDAD55"/>
    <a:srgbClr val="CAE446"/>
    <a:srgbClr val="FEF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47" autoAdjust="0"/>
    <p:restoredTop sz="74903" autoAdjust="0"/>
  </p:normalViewPr>
  <p:slideViewPr>
    <p:cSldViewPr snapToGrid="0" snapToObjects="1">
      <p:cViewPr>
        <p:scale>
          <a:sx n="85" d="100"/>
          <a:sy n="85" d="100"/>
        </p:scale>
        <p:origin x="-3200" y="-1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04046-73D4-7046-913A-E8C6BEEC876E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637BC-0077-464C-8895-582C757EC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3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E3CC2-9A8E-3F4F-94B3-FB00FD34B4E7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88B53-6BA5-DE4E-A27F-7F844C7E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83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dirty="0" smtClean="0">
                <a:latin typeface="Arial"/>
                <a:cs typeface="Arial"/>
              </a:rPr>
              <a:t>Thank you Veronica and </a:t>
            </a:r>
            <a:r>
              <a:rPr lang="en-US" b="0" dirty="0" err="1" smtClean="0">
                <a:latin typeface="Arial"/>
                <a:cs typeface="Arial"/>
              </a:rPr>
              <a:t>goooood</a:t>
            </a:r>
            <a:r>
              <a:rPr lang="en-US" b="0" baseline="0" dirty="0" smtClean="0">
                <a:latin typeface="Arial"/>
                <a:cs typeface="Arial"/>
              </a:rPr>
              <a:t> Wednesday afternoon </a:t>
            </a:r>
            <a:r>
              <a:rPr lang="en-US" b="0" baseline="0" dirty="0" err="1" smtClean="0">
                <a:latin typeface="Arial"/>
                <a:cs typeface="Arial"/>
              </a:rPr>
              <a:t>everoyne</a:t>
            </a:r>
            <a:r>
              <a:rPr lang="en-US" b="0" baseline="0" dirty="0" smtClean="0">
                <a:latin typeface="Arial"/>
                <a:cs typeface="Arial"/>
              </a:rPr>
              <a:t>!  - </a:t>
            </a:r>
            <a:r>
              <a:rPr lang="en-US" b="1" dirty="0" smtClean="0">
                <a:latin typeface="Arial"/>
                <a:cs typeface="Arial"/>
              </a:rPr>
              <a:t>1: </a:t>
            </a:r>
            <a:r>
              <a:rPr lang="en-US" b="0" dirty="0" smtClean="0">
                <a:latin typeface="Arial"/>
                <a:cs typeface="Arial"/>
              </a:rPr>
              <a:t>How are you</a:t>
            </a:r>
            <a:r>
              <a:rPr lang="en-US" b="0" baseline="0" dirty="0" smtClean="0">
                <a:latin typeface="Arial"/>
                <a:cs typeface="Arial"/>
              </a:rPr>
              <a:t> doing today? How are you enjoying the conference so far? - </a:t>
            </a:r>
            <a:r>
              <a:rPr lang="en-US" b="0" dirty="0" smtClean="0">
                <a:latin typeface="Arial"/>
                <a:ea typeface="Wingdings"/>
                <a:cs typeface="Arial"/>
                <a:sym typeface="Wingdings"/>
              </a:rPr>
              <a:t>My name/institution/role/clients</a:t>
            </a:r>
            <a:r>
              <a:rPr lang="en-US" b="0" baseline="0" dirty="0" smtClean="0">
                <a:latin typeface="Arial"/>
                <a:ea typeface="Wingdings"/>
                <a:cs typeface="Arial"/>
                <a:sym typeface="Wingdings"/>
              </a:rPr>
              <a:t> - </a:t>
            </a:r>
            <a:r>
              <a:rPr lang="en-US" b="1" dirty="0" smtClean="0">
                <a:latin typeface="Arial"/>
                <a:cs typeface="Arial"/>
              </a:rPr>
              <a:t>2</a:t>
            </a:r>
            <a:r>
              <a:rPr lang="en-US" b="0" dirty="0" smtClean="0">
                <a:latin typeface="Arial"/>
                <a:cs typeface="Arial"/>
              </a:rPr>
              <a:t>: What institution do you hail from and what is</a:t>
            </a:r>
            <a:r>
              <a:rPr lang="en-US" b="0" baseline="0" dirty="0" smtClean="0">
                <a:latin typeface="Arial"/>
                <a:cs typeface="Arial"/>
              </a:rPr>
              <a:t> your r</a:t>
            </a:r>
            <a:r>
              <a:rPr lang="en-US" b="0" dirty="0" smtClean="0">
                <a:latin typeface="Arial"/>
                <a:cs typeface="Arial"/>
              </a:rPr>
              <a:t>ole there?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83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$33 on Amazon </a:t>
            </a:r>
            <a:r>
              <a:rPr lang="en-US" dirty="0" smtClean="0">
                <a:sym typeface="Wingdings"/>
              </a:rPr>
              <a:t> 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baseline="0" dirty="0" smtClean="0">
                <a:sym typeface="Wingdings"/>
              </a:rPr>
              <a:t> edition to be released next month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9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three major components of teaching presence are: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instructional design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course materials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building understanding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answer questions, confirm understanding, reinforce </a:t>
            </a:r>
            <a:r>
              <a:rPr lang="en-US" dirty="0" smtClean="0">
                <a:sym typeface="Wingdings"/>
              </a:rPr>
              <a:t>key concepts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direct </a:t>
            </a:r>
            <a:r>
              <a:rPr lang="en-US" b="1" dirty="0" smtClean="0"/>
              <a:t>instruction/feedback </a:t>
            </a:r>
            <a:r>
              <a:rPr lang="en-US" dirty="0" smtClean="0">
                <a:sym typeface="Wingdings"/>
              </a:rPr>
              <a:t> foster student </a:t>
            </a:r>
            <a:r>
              <a:rPr lang="en-US" dirty="0" smtClean="0">
                <a:sym typeface="Wingdings"/>
              </a:rPr>
              <a:t>engagement,</a:t>
            </a:r>
            <a:r>
              <a:rPr lang="en-US" baseline="0" dirty="0" smtClean="0">
                <a:sym typeface="Wingdings"/>
              </a:rPr>
              <a:t> encourage collaboration, focus discussions, share personal meaning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29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Pitfalls to avoid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endParaRPr lang="en-US" baseline="0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baseline="0" dirty="0" smtClean="0"/>
              <a:t>skip</a:t>
            </a:r>
            <a:r>
              <a:rPr lang="en-US" baseline="0" dirty="0" smtClean="0"/>
              <a:t> </a:t>
            </a:r>
            <a:r>
              <a:rPr lang="en-US" b="1" baseline="0" dirty="0" smtClean="0"/>
              <a:t>the performance gap analysis </a:t>
            </a:r>
            <a:r>
              <a:rPr lang="en-US" baseline="0" dirty="0" smtClean="0">
                <a:sym typeface="Wingdings"/>
              </a:rPr>
              <a:t> need to determine exactly what students need to learn/unlearn before being able to perform as needed</a:t>
            </a:r>
            <a:r>
              <a:rPr lang="en-US" baseline="0" dirty="0" smtClean="0"/>
              <a:t>; </a:t>
            </a:r>
            <a:endParaRPr lang="en-US" baseline="0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baseline="0" dirty="0" smtClean="0"/>
              <a:t>skip </a:t>
            </a:r>
            <a:r>
              <a:rPr lang="en-US" b="1" baseline="0" dirty="0" smtClean="0"/>
              <a:t>the design </a:t>
            </a:r>
            <a:r>
              <a:rPr lang="en-US" baseline="0" dirty="0" smtClean="0">
                <a:sym typeface="Wingdings"/>
              </a:rPr>
              <a:t> content needs to bridge the gap &amp; align with measurable learning </a:t>
            </a:r>
            <a:r>
              <a:rPr lang="en-US" baseline="0" dirty="0" err="1" smtClean="0">
                <a:sym typeface="Wingdings"/>
              </a:rPr>
              <a:t>outcomes+learning</a:t>
            </a:r>
            <a:r>
              <a:rPr lang="en-US" baseline="0" dirty="0" smtClean="0">
                <a:sym typeface="Wingdings"/>
              </a:rPr>
              <a:t> activities and provide no more/less than what the students need (choose an appropriate cognitive load); </a:t>
            </a:r>
            <a:endParaRPr lang="en-US" baseline="0" dirty="0" smtClean="0">
              <a:sym typeface="Wingdings"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baseline="0" dirty="0" smtClean="0"/>
              <a:t>ignoring </a:t>
            </a:r>
            <a:r>
              <a:rPr lang="en-US" b="1" baseline="0" dirty="0" smtClean="0"/>
              <a:t>accessibility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smtClean="0"/>
              <a:t>applying universal design ensure that students of any ability (and language proficiency) can take the course; </a:t>
            </a:r>
            <a:endParaRPr lang="en-US" baseline="0" dirty="0" smtClean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baseline="0" dirty="0" smtClean="0"/>
              <a:t>ignore </a:t>
            </a:r>
            <a:r>
              <a:rPr lang="en-US" b="1" baseline="0" dirty="0" smtClean="0"/>
              <a:t>shelf life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smtClean="0"/>
              <a:t>you want to get the longest possible shelf life out of your hard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4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70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$8 on Amazon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9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r>
              <a:rPr lang="en-US" baseline="0" dirty="0" smtClean="0"/>
              <a:t> community</a:t>
            </a:r>
          </a:p>
          <a:p>
            <a:r>
              <a:rPr lang="en-US" baseline="0" dirty="0" smtClean="0"/>
              <a:t>Peer collaboration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working with teams, provide team resources, including:</a:t>
            </a:r>
          </a:p>
          <a:p>
            <a:r>
              <a:rPr lang="en-US" baseline="0" dirty="0" smtClean="0"/>
              <a:t>- Team charter: set the group’s goals, take inventory of skills, allocate resources, have plan B, etc.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learning team log– to keep track of meetings the team has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Faculty role: guide in team formation, review team logs/charter, outline team tasks, evaluate team work, coach teams in dealing with internal conflict, enable students to reflect on the learning experience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Cap teams at 6 (3-6 ideal)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92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70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$6 – 90 on Amazon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9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1: Any sparks? </a:t>
            </a:r>
            <a:r>
              <a:rPr lang="en-US" b="0" dirty="0" smtClean="0"/>
              <a:t>In</a:t>
            </a:r>
            <a:r>
              <a:rPr lang="en-US" b="0" baseline="0" dirty="0" smtClean="0"/>
              <a:t> a few words, please tell me w</a:t>
            </a:r>
            <a:r>
              <a:rPr lang="en-US" b="0" dirty="0" smtClean="0"/>
              <a:t>hat </a:t>
            </a:r>
            <a:r>
              <a:rPr lang="en-US" b="0" dirty="0" smtClean="0"/>
              <a:t>sparks we ignited with this presentation?</a:t>
            </a:r>
            <a:r>
              <a:rPr lang="en-US" b="0" baseline="0" dirty="0" smtClean="0"/>
              <a:t> What do you want to use right away? Any questions?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96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6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1: </a:t>
            </a:r>
            <a:r>
              <a:rPr lang="en-US" b="0" dirty="0" smtClean="0"/>
              <a:t>In</a:t>
            </a:r>
            <a:r>
              <a:rPr lang="en-US" b="0" baseline="0" dirty="0" smtClean="0"/>
              <a:t> a few words, please tell me w</a:t>
            </a:r>
            <a:r>
              <a:rPr lang="en-US" b="0" dirty="0" smtClean="0"/>
              <a:t>hat was the most unique/memorable format in which you have ever</a:t>
            </a:r>
            <a:r>
              <a:rPr lang="en-US" b="0" baseline="0" dirty="0" smtClean="0"/>
              <a:t> taken a DL </a:t>
            </a:r>
            <a:r>
              <a:rPr lang="en-US" b="0" dirty="0" smtClean="0"/>
              <a:t>course</a:t>
            </a:r>
            <a:r>
              <a:rPr lang="en-US" b="0" baseline="0" dirty="0" smtClean="0"/>
              <a:t>? - </a:t>
            </a:r>
            <a:r>
              <a:rPr lang="en-US" b="1" baseline="0" dirty="0" smtClean="0">
                <a:latin typeface="+mn-lt"/>
                <a:ea typeface="+mn-ea"/>
                <a:cs typeface="+mn-cs"/>
                <a:sym typeface="Wingdings"/>
              </a:rPr>
              <a:t>2</a:t>
            </a:r>
            <a:r>
              <a:rPr lang="en-US" b="1" dirty="0" smtClean="0"/>
              <a:t>: </a:t>
            </a:r>
            <a:r>
              <a:rPr lang="en-US" b="0" i="1" dirty="0" smtClean="0"/>
              <a:t>Likes</a:t>
            </a:r>
            <a:r>
              <a:rPr lang="en-US" b="0" baseline="0" dirty="0" smtClean="0"/>
              <a:t> about engagement in that course?</a:t>
            </a:r>
            <a:r>
              <a:rPr lang="en-US" b="0" baseline="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b="0" baseline="0" dirty="0" smtClean="0"/>
              <a:t>-</a:t>
            </a:r>
            <a:r>
              <a:rPr lang="en-US" b="1" baseline="0" dirty="0" smtClean="0"/>
              <a:t> </a:t>
            </a:r>
            <a:r>
              <a:rPr lang="en-US" b="1" baseline="0" dirty="0" smtClean="0">
                <a:latin typeface="+mn-lt"/>
                <a:ea typeface="+mn-ea"/>
                <a:cs typeface="+mn-cs"/>
                <a:sym typeface="Wingdings"/>
              </a:rPr>
              <a:t>3</a:t>
            </a:r>
            <a:r>
              <a:rPr lang="en-US" b="1" dirty="0" smtClean="0"/>
              <a:t>: </a:t>
            </a:r>
            <a:r>
              <a:rPr lang="en-US" b="0" i="1" dirty="0" smtClean="0"/>
              <a:t>Dislikes</a:t>
            </a:r>
            <a:r>
              <a:rPr lang="en-US" b="0" baseline="0" dirty="0" smtClean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9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Themes from the literature may echo the</a:t>
            </a:r>
            <a:r>
              <a:rPr lang="en-US" baseline="0" dirty="0" smtClean="0"/>
              <a:t> experiences that participants just described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0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Standard 5</a:t>
            </a:r>
            <a:r>
              <a:rPr lang="en-US" dirty="0" smtClean="0"/>
              <a:t>: Course Activities and Learner</a:t>
            </a:r>
            <a:r>
              <a:rPr lang="en-US" baseline="0" dirty="0" smtClean="0"/>
              <a:t> Interaction – or key word such as “engagement”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7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Self-Paced</a:t>
            </a:r>
            <a:r>
              <a:rPr lang="en-US" b="1" baseline="0" dirty="0" smtClean="0"/>
              <a:t> Tips</a:t>
            </a:r>
            <a:r>
              <a:rPr lang="en-US" baseline="0" dirty="0" smtClean="0"/>
              <a:t>: Solid systematic design; with built-in, just-in-time feedback; game like – Berlitz or Rosetta Stone language course</a:t>
            </a:r>
          </a:p>
          <a:p>
            <a:r>
              <a:rPr lang="en-US" b="1" baseline="0" dirty="0" smtClean="0"/>
              <a:t>Correspondence</a:t>
            </a:r>
            <a:r>
              <a:rPr lang="en-US" baseline="0" dirty="0" smtClean="0"/>
              <a:t>: Few still use this method; a more updated version is live, private teaching/tutoring</a:t>
            </a:r>
          </a:p>
          <a:p>
            <a:r>
              <a:rPr lang="en-US" b="1" baseline="0" dirty="0" smtClean="0"/>
              <a:t>Distance</a:t>
            </a:r>
            <a:r>
              <a:rPr lang="en-US" baseline="0" dirty="0" smtClean="0"/>
              <a:t>: Standard in the academic </a:t>
            </a:r>
            <a:r>
              <a:rPr lang="en-US" baseline="0" dirty="0" smtClean="0"/>
              <a:t>arena</a:t>
            </a:r>
          </a:p>
          <a:p>
            <a:r>
              <a:rPr lang="en-US" baseline="0" dirty="0" smtClean="0"/>
              <a:t>-- all valid, all have their unique uses</a:t>
            </a:r>
          </a:p>
          <a:p>
            <a:r>
              <a:rPr lang="en-US" baseline="0" dirty="0" smtClean="0"/>
              <a:t>-- manage expectations: don’t expect S-T in self paced &amp; expect S-T in distance learning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pPr algn="l"/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85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S-C,</a:t>
            </a:r>
            <a:r>
              <a:rPr lang="en-US" baseline="0" dirty="0" smtClean="0"/>
              <a:t> S-T, S-S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8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Pitfall</a:t>
            </a:r>
            <a:r>
              <a:rPr lang="en-US" dirty="0" smtClean="0"/>
              <a:t>:</a:t>
            </a:r>
            <a:r>
              <a:rPr lang="en-US" baseline="0" dirty="0" smtClean="0"/>
              <a:t> if you leave the S alone with the C 100% of the time 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smtClean="0"/>
              <a:t> you’re doing </a:t>
            </a:r>
            <a:r>
              <a:rPr lang="en-US" baseline="0" dirty="0" smtClean="0"/>
              <a:t>correspondence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Orientation</a:t>
            </a:r>
            <a:r>
              <a:rPr lang="en-US" baseline="0" dirty="0" smtClean="0"/>
              <a:t>: interactive syllabus + scavenger hunt (or quiz)</a:t>
            </a:r>
          </a:p>
          <a:p>
            <a:r>
              <a:rPr lang="en-US" b="1" baseline="0" dirty="0" smtClean="0"/>
              <a:t>Learning activities</a:t>
            </a:r>
            <a:r>
              <a:rPr lang="en-US" baseline="0" dirty="0" smtClean="0"/>
              <a:t>: active (e.g., papers, projects) or reflective (learning journals)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9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45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Can you think of an eLearning course in which the only thing that students need to get out of the course is knowledge?</a:t>
            </a:r>
          </a:p>
          <a:p>
            <a:endParaRPr lang="en-US" b="1" dirty="0" smtClean="0"/>
          </a:p>
          <a:p>
            <a:r>
              <a:rPr lang="en-US" b="1" dirty="0" smtClean="0"/>
              <a:t>Pitfalls </a:t>
            </a:r>
            <a:r>
              <a:rPr lang="en-US" b="1" dirty="0" smtClean="0"/>
              <a:t>to avoid: </a:t>
            </a:r>
          </a:p>
          <a:p>
            <a:pPr marL="228600" indent="-228600">
              <a:buAutoNum type="arabicPeriod"/>
            </a:pPr>
            <a:r>
              <a:rPr lang="en-US" b="1" dirty="0" smtClean="0"/>
              <a:t>Not seeing the forest for the trees -- keeping students in the basement</a:t>
            </a:r>
            <a:r>
              <a:rPr lang="en-US" b="1" baseline="0" dirty="0" smtClean="0"/>
              <a:t> </a:t>
            </a:r>
            <a:r>
              <a:rPr lang="en-US" b="0" baseline="0" dirty="0" smtClean="0">
                <a:sym typeface="Wingdings"/>
              </a:rPr>
              <a:t> </a:t>
            </a:r>
            <a:r>
              <a:rPr lang="en-US" baseline="0" dirty="0" smtClean="0"/>
              <a:t>be sure to get learners to </a:t>
            </a:r>
            <a:r>
              <a:rPr lang="en-US" i="1" baseline="0" dirty="0" smtClean="0"/>
              <a:t>do</a:t>
            </a:r>
            <a:r>
              <a:rPr lang="en-US" baseline="0" dirty="0" smtClean="0"/>
              <a:t> something with the content</a:t>
            </a:r>
          </a:p>
          <a:p>
            <a:pPr marL="228600" indent="-228600">
              <a:buAutoNum type="arabicPeriod"/>
            </a:pPr>
            <a:r>
              <a:rPr lang="en-US" b="1" baseline="0" dirty="0" err="1" smtClean="0"/>
              <a:t>Overezeal</a:t>
            </a:r>
            <a:r>
              <a:rPr lang="en-US" b="1" baseline="0" dirty="0" smtClean="0"/>
              <a:t> -- aiming to take the to the roof when that is outside the scope of the </a:t>
            </a:r>
            <a:r>
              <a:rPr lang="en-US" b="1" baseline="0" dirty="0" smtClean="0"/>
              <a:t>module/course/program </a:t>
            </a:r>
            <a:r>
              <a:rPr lang="en-US" b="0" baseline="0" dirty="0" smtClean="0">
                <a:sym typeface="Wingdings"/>
              </a:rPr>
              <a:t> </a:t>
            </a:r>
            <a:r>
              <a:rPr lang="en-US" baseline="0" dirty="0" smtClean="0"/>
              <a:t>decide how far in the building you need to take the learners in order to meet the learning outcomes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88B53-6BA5-DE4E-A27F-7F844C7E40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7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41016"/>
            <a:ext cx="366888" cy="31114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670AAE1-FF35-F24C-8278-905DD1443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0266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7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41016"/>
            <a:ext cx="366888" cy="31114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670AAE1-FF35-F24C-8278-905DD1443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1781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41016"/>
            <a:ext cx="366888" cy="31114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670AAE1-FF35-F24C-8278-905DD1443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7580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41016"/>
            <a:ext cx="366888" cy="31114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670AAE1-FF35-F24C-8278-905DD1443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67263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41016"/>
            <a:ext cx="366888" cy="31114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670AAE1-FF35-F24C-8278-905DD1443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1872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12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6441016"/>
            <a:ext cx="366888" cy="31114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670AAE1-FF35-F24C-8278-905DD1443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0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4" r:id="rId3"/>
    <p:sldLayoutId id="2147483650" r:id="rId4"/>
    <p:sldLayoutId id="2147483652" r:id="rId5"/>
    <p:sldLayoutId id="2147483655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7F7F7F"/>
          </a:solidFill>
          <a:latin typeface="Adobe Caslon Pro"/>
          <a:ea typeface="+mj-ea"/>
          <a:cs typeface="Adobe Caslon Pro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lawsdesign.com/" TargetMode="External"/><Relationship Id="rId4" Type="http://schemas.openxmlformats.org/officeDocument/2006/relationships/hyperlink" Target="mailto:glaws@gru.edu%20?subject=NDLW%20Folow%20Up" TargetMode="External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mprogram.org/qmresources/research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89440" y="5223201"/>
            <a:ext cx="37874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Georgianna Laws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algn="r"/>
            <a:r>
              <a:rPr lang="en-US" sz="2400" dirty="0" smtClean="0">
                <a:solidFill>
                  <a:srgbClr val="CDAD55"/>
                </a:solidFill>
                <a:sym typeface="Wingdings"/>
              </a:rPr>
              <a:t>Instructional </a:t>
            </a:r>
            <a:r>
              <a:rPr lang="en-US" sz="2400" dirty="0">
                <a:solidFill>
                  <a:srgbClr val="CDAD55"/>
                </a:solidFill>
                <a:sym typeface="Wingdings"/>
              </a:rPr>
              <a:t>Designer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Augusta University (GRU)</a:t>
            </a:r>
          </a:p>
        </p:txBody>
      </p:sp>
      <p:pic>
        <p:nvPicPr>
          <p:cNvPr id="13" name="Picture 12" descr="NDLW 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80" y="3728798"/>
            <a:ext cx="2124645" cy="11226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9774" y="504487"/>
            <a:ext cx="71851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CDAD55"/>
                </a:solidFill>
                <a:sym typeface="Wingdings"/>
              </a:rPr>
              <a:t>Learner Engagement </a:t>
            </a:r>
            <a:endParaRPr lang="en-US" sz="8000" dirty="0" smtClean="0">
              <a:solidFill>
                <a:srgbClr val="CDAD55"/>
              </a:solidFill>
              <a:sym typeface="Wingdings"/>
            </a:endParaRPr>
          </a:p>
          <a:p>
            <a:r>
              <a:rPr lang="en-US" sz="8000" dirty="0" smtClean="0">
                <a:solidFill>
                  <a:srgbClr val="CDAD55"/>
                </a:solidFill>
                <a:sym typeface="Wingdings"/>
              </a:rPr>
              <a:t>in eLearning</a:t>
            </a:r>
            <a:endParaRPr lang="en-US" sz="8000" dirty="0">
              <a:solidFill>
                <a:srgbClr val="CDAD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lie's B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6" y="1140759"/>
            <a:ext cx="8607395" cy="513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7239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0417" y="676070"/>
            <a:ext cx="1954272" cy="925521"/>
            <a:chOff x="4872588" y="4670649"/>
            <a:chExt cx="1954272" cy="925521"/>
          </a:xfrm>
        </p:grpSpPr>
        <p:pic>
          <p:nvPicPr>
            <p:cNvPr id="3" name="Picture 2" descr="student-gra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6657" y="4846999"/>
              <a:ext cx="564176" cy="564176"/>
            </a:xfrm>
            <a:prstGeom prst="rect">
              <a:avLst/>
            </a:prstGeom>
            <a:effectLst>
              <a:glow rad="101600">
                <a:srgbClr val="A98855">
                  <a:alpha val="40000"/>
                </a:srgbClr>
              </a:glow>
            </a:effectLst>
          </p:spPr>
        </p:pic>
        <p:pic>
          <p:nvPicPr>
            <p:cNvPr id="4" name="Picture 3" descr="teacher_gr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290" y="4836068"/>
              <a:ext cx="564176" cy="564176"/>
            </a:xfrm>
            <a:prstGeom prst="rect">
              <a:avLst/>
            </a:prstGeom>
          </p:spPr>
        </p:pic>
        <p:sp>
          <p:nvSpPr>
            <p:cNvPr id="5" name="Alternate Process 4"/>
            <p:cNvSpPr/>
            <p:nvPr/>
          </p:nvSpPr>
          <p:spPr>
            <a:xfrm>
              <a:off x="4872588" y="4670649"/>
              <a:ext cx="1954272" cy="925521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"/>
                  </a:schemeClr>
                </a:gs>
              </a:gsLst>
              <a:lin ang="16200000" scaled="0"/>
              <a:tileRect/>
            </a:gradFill>
            <a:ln>
              <a:solidFill>
                <a:srgbClr val="A9885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60807" y="1648103"/>
            <a:ext cx="5467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A98855"/>
                </a:solidFill>
              </a:rPr>
              <a:t>Student – Teacher</a:t>
            </a:r>
            <a:endParaRPr lang="en-US" sz="5400" dirty="0">
              <a:solidFill>
                <a:srgbClr val="A98855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 rot="16043262">
            <a:off x="5181279" y="4552961"/>
            <a:ext cx="410398" cy="45783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>
            <a:off x="2356228" y="4350326"/>
            <a:ext cx="5743998" cy="12700"/>
          </a:xfrm>
          <a:prstGeom prst="curvedConnector3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hevron 9"/>
          <p:cNvSpPr/>
          <p:nvPr/>
        </p:nvSpPr>
        <p:spPr>
          <a:xfrm rot="16043262">
            <a:off x="1049616" y="4337541"/>
            <a:ext cx="410398" cy="45783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5319" y="4781879"/>
            <a:ext cx="16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6086" y="5194033"/>
            <a:ext cx="1891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Before</a:t>
            </a:r>
          </a:p>
          <a:p>
            <a:pPr algn="ctr"/>
            <a:r>
              <a:rPr lang="en-US" dirty="0" smtClean="0"/>
              <a:t>Clear Instructions</a:t>
            </a:r>
          </a:p>
          <a:p>
            <a:pPr algn="ctr"/>
            <a:r>
              <a:rPr lang="en-US" dirty="0" smtClean="0"/>
              <a:t>Grading Rubrics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026463" y="3185513"/>
            <a:ext cx="574549" cy="433004"/>
          </a:xfrm>
          <a:prstGeom prst="triangle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722952" y="2884181"/>
            <a:ext cx="1078704" cy="760920"/>
          </a:xfrm>
          <a:prstGeom prst="triangle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6867419" y="2571433"/>
            <a:ext cx="1232807" cy="1049614"/>
          </a:xfrm>
          <a:prstGeom prst="triangle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64382" y="3618517"/>
            <a:ext cx="7429595" cy="346909"/>
          </a:xfrm>
          <a:prstGeom prst="roundRect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Chevron 18"/>
          <p:cNvSpPr/>
          <p:nvPr/>
        </p:nvSpPr>
        <p:spPr>
          <a:xfrm>
            <a:off x="3238320" y="2943197"/>
            <a:ext cx="484632" cy="484632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28361" y="3000847"/>
            <a:ext cx="16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Office Hours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82322" y="5194033"/>
            <a:ext cx="189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During</a:t>
            </a:r>
          </a:p>
          <a:p>
            <a:pPr algn="ctr"/>
            <a:r>
              <a:rPr lang="en-US" dirty="0" smtClean="0"/>
              <a:t>Timely Feedback</a:t>
            </a:r>
          </a:p>
        </p:txBody>
      </p:sp>
    </p:spTree>
    <p:extLst>
      <p:ext uri="{BB962C8B-B14F-4D97-AF65-F5344CB8AC3E}">
        <p14:creationId xmlns:p14="http://schemas.microsoft.com/office/powerpoint/2010/main" val="66129653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153" y="0"/>
            <a:ext cx="8352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A98855"/>
                </a:solidFill>
              </a:rPr>
              <a:t>Implementation Examples</a:t>
            </a:r>
            <a:endParaRPr lang="en-US" sz="5400" dirty="0">
              <a:solidFill>
                <a:srgbClr val="A98855"/>
              </a:solidFill>
            </a:endParaRPr>
          </a:p>
        </p:txBody>
      </p:sp>
      <p:pic>
        <p:nvPicPr>
          <p:cNvPr id="3" name="Picture 2" descr="Interactive Syllab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81" y="923330"/>
            <a:ext cx="6000918" cy="5736471"/>
          </a:xfrm>
          <a:prstGeom prst="rect">
            <a:avLst/>
          </a:prstGeom>
        </p:spPr>
      </p:pic>
      <p:pic>
        <p:nvPicPr>
          <p:cNvPr id="4" name="Picture 3" descr="Q&amp;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8" y="2733747"/>
            <a:ext cx="8083626" cy="1226620"/>
          </a:xfrm>
          <a:prstGeom prst="rect">
            <a:avLst/>
          </a:prstGeom>
        </p:spPr>
      </p:pic>
      <p:pic>
        <p:nvPicPr>
          <p:cNvPr id="5" name="Picture 4" descr="Discussion Part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78" y="1832787"/>
            <a:ext cx="8390521" cy="3783397"/>
          </a:xfrm>
          <a:prstGeom prst="rect">
            <a:avLst/>
          </a:prstGeom>
        </p:spPr>
      </p:pic>
      <p:pic>
        <p:nvPicPr>
          <p:cNvPr id="6" name="Picture 5" descr="Discussion  Part 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61" y="1718018"/>
            <a:ext cx="7232889" cy="3919922"/>
          </a:xfrm>
          <a:prstGeom prst="rect">
            <a:avLst/>
          </a:prstGeom>
        </p:spPr>
      </p:pic>
      <p:pic>
        <p:nvPicPr>
          <p:cNvPr id="7" name="Picture 6" descr="Booking Part 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68" y="1439087"/>
            <a:ext cx="5168900" cy="4483100"/>
          </a:xfrm>
          <a:prstGeom prst="rect">
            <a:avLst/>
          </a:prstGeom>
        </p:spPr>
      </p:pic>
      <p:pic>
        <p:nvPicPr>
          <p:cNvPr id="8" name="Picture 7" descr="Booking Part 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33" y="1832787"/>
            <a:ext cx="4724400" cy="4089400"/>
          </a:xfrm>
          <a:prstGeom prst="rect">
            <a:avLst/>
          </a:prstGeom>
        </p:spPr>
      </p:pic>
      <p:pic>
        <p:nvPicPr>
          <p:cNvPr id="9" name="Picture 8" descr="Booking Part 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33" y="1026337"/>
            <a:ext cx="46482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554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041" y="229285"/>
            <a:ext cx="7496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A98855"/>
                </a:solidFill>
              </a:rPr>
              <a:t>Literature &amp; Theoretical Underpinnings</a:t>
            </a:r>
            <a:endParaRPr lang="en-US" sz="2800" dirty="0">
              <a:solidFill>
                <a:srgbClr val="A98855"/>
              </a:solidFill>
            </a:endParaRPr>
          </a:p>
        </p:txBody>
      </p:sp>
      <p:pic>
        <p:nvPicPr>
          <p:cNvPr id="3" name="Picture 2" descr="S-T Engagem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0" y="976623"/>
            <a:ext cx="8094082" cy="55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2506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ron Johnson Part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1" y="276524"/>
            <a:ext cx="4059146" cy="6094502"/>
          </a:xfrm>
          <a:prstGeom prst="rect">
            <a:avLst/>
          </a:prstGeom>
        </p:spPr>
      </p:pic>
      <p:pic>
        <p:nvPicPr>
          <p:cNvPr id="4" name="Picture 3" descr="Aaron Johnson Part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14" y="276524"/>
            <a:ext cx="4216986" cy="64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0719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0807" y="1648103"/>
            <a:ext cx="5467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A98855"/>
                </a:solidFill>
              </a:rPr>
              <a:t>Student – Student</a:t>
            </a:r>
            <a:endParaRPr lang="en-US" sz="5400" dirty="0">
              <a:solidFill>
                <a:srgbClr val="A98855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 rot="16043262">
            <a:off x="5181279" y="4552961"/>
            <a:ext cx="410398" cy="45783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>
            <a:off x="2356228" y="4350326"/>
            <a:ext cx="5743998" cy="12700"/>
          </a:xfrm>
          <a:prstGeom prst="curvedConnector3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hevron 9"/>
          <p:cNvSpPr/>
          <p:nvPr/>
        </p:nvSpPr>
        <p:spPr>
          <a:xfrm rot="16043262">
            <a:off x="1049616" y="4337541"/>
            <a:ext cx="410398" cy="45783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5319" y="4781879"/>
            <a:ext cx="163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64382" y="3618517"/>
            <a:ext cx="7429595" cy="346909"/>
          </a:xfrm>
          <a:prstGeom prst="roundRect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452119" y="5179773"/>
            <a:ext cx="189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Learning Activities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194173" y="643023"/>
            <a:ext cx="1954272" cy="911538"/>
            <a:chOff x="4888406" y="3023578"/>
            <a:chExt cx="1954272" cy="911538"/>
          </a:xfrm>
        </p:grpSpPr>
        <p:pic>
          <p:nvPicPr>
            <p:cNvPr id="23" name="Picture 22" descr="student-gra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635" y="3214834"/>
              <a:ext cx="564176" cy="564176"/>
            </a:xfrm>
            <a:prstGeom prst="rect">
              <a:avLst/>
            </a:prstGeom>
            <a:effectLst>
              <a:glow rad="101600">
                <a:srgbClr val="A98855">
                  <a:alpha val="40000"/>
                </a:srgbClr>
              </a:glow>
            </a:effectLst>
          </p:spPr>
        </p:pic>
        <p:grpSp>
          <p:nvGrpSpPr>
            <p:cNvPr id="24" name="Group 23"/>
            <p:cNvGrpSpPr/>
            <p:nvPr/>
          </p:nvGrpSpPr>
          <p:grpSpPr>
            <a:xfrm>
              <a:off x="5813412" y="3232585"/>
              <a:ext cx="944897" cy="564176"/>
              <a:chOff x="5702202" y="3232585"/>
              <a:chExt cx="944897" cy="564176"/>
            </a:xfrm>
          </p:grpSpPr>
          <p:pic>
            <p:nvPicPr>
              <p:cNvPr id="26" name="Picture 25" descr="student-gray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202" y="3232585"/>
                <a:ext cx="564176" cy="564176"/>
              </a:xfrm>
              <a:prstGeom prst="rect">
                <a:avLst/>
              </a:prstGeom>
            </p:spPr>
          </p:pic>
          <p:pic>
            <p:nvPicPr>
              <p:cNvPr id="27" name="Picture 26" descr="student-gray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90011" y="3232585"/>
                <a:ext cx="557088" cy="564176"/>
              </a:xfrm>
              <a:prstGeom prst="rect">
                <a:avLst/>
              </a:prstGeom>
            </p:spPr>
          </p:pic>
        </p:grpSp>
        <p:sp>
          <p:nvSpPr>
            <p:cNvPr id="25" name="Alternate Process 24"/>
            <p:cNvSpPr/>
            <p:nvPr/>
          </p:nvSpPr>
          <p:spPr>
            <a:xfrm>
              <a:off x="4888406" y="3023578"/>
              <a:ext cx="1954272" cy="911538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"/>
                  </a:schemeClr>
                </a:gs>
              </a:gsLst>
              <a:lin ang="16200000" scaled="0"/>
              <a:tileRect/>
            </a:gradFill>
            <a:ln>
              <a:solidFill>
                <a:srgbClr val="A9885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106489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335" y="229285"/>
            <a:ext cx="2346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A98855"/>
                </a:solidFill>
              </a:rPr>
              <a:t>Literature &amp; Theoretical Underpinnings</a:t>
            </a:r>
            <a:endParaRPr lang="en-US" sz="2800" dirty="0">
              <a:solidFill>
                <a:srgbClr val="A98855"/>
              </a:solidFill>
            </a:endParaRPr>
          </a:p>
        </p:txBody>
      </p:sp>
      <p:pic>
        <p:nvPicPr>
          <p:cNvPr id="5" name="Picture 4" descr="Adult Learning Theo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7" y="2185172"/>
            <a:ext cx="7396933" cy="3798425"/>
          </a:xfrm>
          <a:prstGeom prst="rect">
            <a:avLst/>
          </a:prstGeom>
        </p:spPr>
      </p:pic>
      <p:pic>
        <p:nvPicPr>
          <p:cNvPr id="6" name="Picture 5" descr="Attention Spa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1" y="1678716"/>
            <a:ext cx="7397885" cy="4304881"/>
          </a:xfrm>
          <a:prstGeom prst="rect">
            <a:avLst/>
          </a:prstGeom>
        </p:spPr>
      </p:pic>
      <p:pic>
        <p:nvPicPr>
          <p:cNvPr id="7" name="Picture 6" descr="Motiv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2" y="1924334"/>
            <a:ext cx="8619433" cy="4395482"/>
          </a:xfrm>
          <a:prstGeom prst="rect">
            <a:avLst/>
          </a:prstGeom>
        </p:spPr>
      </p:pic>
      <p:pic>
        <p:nvPicPr>
          <p:cNvPr id="2" name="Picture 1" descr="S-S Engagem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1" y="1924334"/>
            <a:ext cx="76708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681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yan Watkins Part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71" y="838200"/>
            <a:ext cx="3731966" cy="5165154"/>
          </a:xfrm>
          <a:prstGeom prst="rect">
            <a:avLst/>
          </a:prstGeom>
        </p:spPr>
      </p:pic>
      <p:pic>
        <p:nvPicPr>
          <p:cNvPr id="6" name="Picture 5" descr="Ryan Watkins Part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93" y="515344"/>
            <a:ext cx="4318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99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parks_firework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6285"/>
          <a:stretch/>
        </p:blipFill>
        <p:spPr>
          <a:xfrm>
            <a:off x="1" y="-1"/>
            <a:ext cx="9144000" cy="70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7842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8180" y="2726237"/>
            <a:ext cx="37874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Georgianna Laws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Wingdings"/>
              <a:ea typeface="Wingdings"/>
              <a:cs typeface="Wingdings"/>
              <a:sym typeface="Wingdings"/>
            </a:endParaRPr>
          </a:p>
          <a:p>
            <a:pPr algn="ctr"/>
            <a:r>
              <a:rPr lang="en-US" sz="2400" dirty="0" smtClean="0">
                <a:solidFill>
                  <a:srgbClr val="CDAD55"/>
                </a:solidFill>
                <a:sym typeface="Wingdings"/>
              </a:rPr>
              <a:t>Instructional </a:t>
            </a:r>
            <a:r>
              <a:rPr lang="en-US" sz="2400" dirty="0">
                <a:solidFill>
                  <a:srgbClr val="CDAD55"/>
                </a:solidFill>
                <a:sym typeface="Wingdings"/>
              </a:rPr>
              <a:t>Designer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Augusta University (GRU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69617" y="4966772"/>
            <a:ext cx="378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sym typeface="Wingdings"/>
                <a:hlinkClick r:id="rId3"/>
              </a:rPr>
              <a:t>geolawsdesign.com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sym typeface="Wingdings"/>
            </a:endParaRPr>
          </a:p>
          <a:p>
            <a:pPr algn="ctr"/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sym typeface="Wingdings"/>
                <a:hlinkClick r:id="rId4"/>
              </a:rPr>
              <a:t>glaws@gru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  <a:sym typeface="Wingdings"/>
                <a:hlinkClick r:id="rId4"/>
              </a:rPr>
              <a:t>.edu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  <a:sym typeface="Wingdings"/>
            </a:endParaRPr>
          </a:p>
        </p:txBody>
      </p:sp>
      <p:pic>
        <p:nvPicPr>
          <p:cNvPr id="4" name="Picture 3" descr="Monarch_Butterfl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7074" cy="386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639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sh-Ide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27" y="0"/>
            <a:ext cx="55069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925" y="532990"/>
            <a:ext cx="433174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90"/>
                </a:solidFill>
              </a:rPr>
              <a:t>Your Own Experiences</a:t>
            </a:r>
          </a:p>
          <a:p>
            <a:endParaRPr lang="en-US" sz="4400" dirty="0" smtClean="0">
              <a:solidFill>
                <a:srgbClr val="A98855"/>
              </a:solidFill>
            </a:endParaRPr>
          </a:p>
          <a:p>
            <a:r>
              <a:rPr lang="en-US" sz="4400" dirty="0">
                <a:solidFill>
                  <a:srgbClr val="A98855"/>
                </a:solidFill>
              </a:rPr>
              <a:t>e</a:t>
            </a:r>
            <a:r>
              <a:rPr lang="en-US" sz="4400" dirty="0" smtClean="0">
                <a:solidFill>
                  <a:srgbClr val="A98855"/>
                </a:solidFill>
              </a:rPr>
              <a:t>Learning  Engagement </a:t>
            </a:r>
          </a:p>
          <a:p>
            <a:endParaRPr lang="en-US" sz="4400" dirty="0">
              <a:solidFill>
                <a:srgbClr val="A988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5958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153" y="412415"/>
            <a:ext cx="8352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A98855"/>
                </a:solidFill>
              </a:rPr>
              <a:t>Themes in the Literature</a:t>
            </a:r>
            <a:endParaRPr lang="en-US" sz="5400" dirty="0">
              <a:solidFill>
                <a:srgbClr val="A98855"/>
              </a:solidFill>
            </a:endParaRPr>
          </a:p>
        </p:txBody>
      </p:sp>
      <p:pic>
        <p:nvPicPr>
          <p:cNvPr id="4" name="Picture 3" descr="wordle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8" y="1569131"/>
            <a:ext cx="7169468" cy="50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0840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4881" y="651331"/>
            <a:ext cx="6303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www.qmprogram.org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qmresources</a:t>
            </a:r>
            <a:r>
              <a:rPr lang="en-US" dirty="0">
                <a:hlinkClick r:id="rId3"/>
              </a:rPr>
              <a:t>/research/</a:t>
            </a:r>
            <a:endParaRPr lang="en-US" dirty="0"/>
          </a:p>
        </p:txBody>
      </p:sp>
      <p:pic>
        <p:nvPicPr>
          <p:cNvPr id="5" name="Picture 4" descr="QM Research Libr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079"/>
            <a:ext cx="9144000" cy="55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856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udent-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43" y="4055919"/>
            <a:ext cx="564176" cy="564176"/>
          </a:xfrm>
          <a:prstGeom prst="rect">
            <a:avLst/>
          </a:prstGeom>
        </p:spPr>
      </p:pic>
      <p:pic>
        <p:nvPicPr>
          <p:cNvPr id="7" name="Picture 6" descr="content_g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67" y="3491743"/>
            <a:ext cx="564176" cy="56417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 descr="teacher_gra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91" y="2927567"/>
            <a:ext cx="564176" cy="564176"/>
          </a:xfrm>
          <a:prstGeom prst="rect">
            <a:avLst/>
          </a:prstGeom>
        </p:spPr>
      </p:pic>
      <p:pic>
        <p:nvPicPr>
          <p:cNvPr id="11" name="Picture 10" descr="student-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03" y="4780472"/>
            <a:ext cx="564176" cy="56417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 descr="content_g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95" y="4216296"/>
            <a:ext cx="564176" cy="564176"/>
          </a:xfrm>
          <a:prstGeom prst="rect">
            <a:avLst/>
          </a:prstGeom>
        </p:spPr>
      </p:pic>
      <p:pic>
        <p:nvPicPr>
          <p:cNvPr id="13" name="Picture 12" descr="teacher_gra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6" y="5492087"/>
            <a:ext cx="564176" cy="564176"/>
          </a:xfrm>
          <a:prstGeom prst="rect">
            <a:avLst/>
          </a:prstGeom>
        </p:spPr>
      </p:pic>
      <p:pic>
        <p:nvPicPr>
          <p:cNvPr id="14" name="Picture 13" descr="Time_Gra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6" y="4267667"/>
            <a:ext cx="512805" cy="512805"/>
          </a:xfrm>
          <a:prstGeom prst="rect">
            <a:avLst/>
          </a:prstGeom>
        </p:spPr>
      </p:pic>
      <p:pic>
        <p:nvPicPr>
          <p:cNvPr id="15" name="Picture 14" descr="student-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18" y="5492087"/>
            <a:ext cx="564176" cy="564176"/>
          </a:xfrm>
          <a:prstGeom prst="rect">
            <a:avLst/>
          </a:prstGeom>
        </p:spPr>
      </p:pic>
      <p:pic>
        <p:nvPicPr>
          <p:cNvPr id="16" name="Picture 15" descr="student-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2427" y="5492087"/>
            <a:ext cx="557088" cy="5641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4524" y="2129045"/>
            <a:ext cx="230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98855"/>
                </a:solidFill>
              </a:rPr>
              <a:t>Correspondence</a:t>
            </a:r>
            <a:endParaRPr lang="en-US" sz="2400" dirty="0">
              <a:solidFill>
                <a:srgbClr val="A9885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7298" y="3076244"/>
            <a:ext cx="2664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A98855"/>
                </a:solidFill>
              </a:rPr>
              <a:t>“True” </a:t>
            </a:r>
          </a:p>
          <a:p>
            <a:pPr algn="ctr"/>
            <a:r>
              <a:rPr lang="en-US" sz="2400" dirty="0" smtClean="0">
                <a:solidFill>
                  <a:srgbClr val="A98855"/>
                </a:solidFill>
              </a:rPr>
              <a:t>Distance </a:t>
            </a:r>
            <a:r>
              <a:rPr lang="en-US" sz="2400" dirty="0" smtClean="0">
                <a:solidFill>
                  <a:srgbClr val="A98855"/>
                </a:solidFill>
              </a:rPr>
              <a:t>Learning</a:t>
            </a:r>
            <a:endParaRPr lang="en-US" sz="2400" dirty="0">
              <a:solidFill>
                <a:srgbClr val="A9885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491" y="868539"/>
            <a:ext cx="157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98855"/>
                </a:solidFill>
              </a:rPr>
              <a:t>Self-Paced</a:t>
            </a:r>
            <a:endParaRPr lang="en-US" sz="2400" dirty="0">
              <a:solidFill>
                <a:srgbClr val="A98855"/>
              </a:solidFill>
            </a:endParaRPr>
          </a:p>
        </p:txBody>
      </p:sp>
      <p:pic>
        <p:nvPicPr>
          <p:cNvPr id="20" name="Picture 19" descr="student-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58" y="2367741"/>
            <a:ext cx="564176" cy="564176"/>
          </a:xfrm>
          <a:prstGeom prst="rect">
            <a:avLst/>
          </a:prstGeom>
        </p:spPr>
      </p:pic>
      <p:pic>
        <p:nvPicPr>
          <p:cNvPr id="21" name="Picture 20" descr="content_g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2" y="1803565"/>
            <a:ext cx="564176" cy="56417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3" name="Alternate Process 22"/>
          <p:cNvSpPr/>
          <p:nvPr/>
        </p:nvSpPr>
        <p:spPr>
          <a:xfrm>
            <a:off x="270524" y="1430716"/>
            <a:ext cx="2067067" cy="2010451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Alternate Process 23"/>
          <p:cNvSpPr/>
          <p:nvPr/>
        </p:nvSpPr>
        <p:spPr>
          <a:xfrm>
            <a:off x="2970449" y="2665271"/>
            <a:ext cx="2427218" cy="225496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Alternate Process 24"/>
          <p:cNvSpPr/>
          <p:nvPr/>
        </p:nvSpPr>
        <p:spPr>
          <a:xfrm>
            <a:off x="6125906" y="3998636"/>
            <a:ext cx="2427218" cy="225496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409736" y="748455"/>
            <a:ext cx="522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90"/>
                </a:solidFill>
              </a:rPr>
              <a:t>Engagement Types</a:t>
            </a:r>
            <a:endParaRPr lang="en-US" sz="4800" dirty="0">
              <a:solidFill>
                <a:srgbClr val="000090"/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1103988" y="3286003"/>
            <a:ext cx="400140" cy="411479"/>
          </a:xfrm>
          <a:prstGeom prst="star5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3700497" y="4780472"/>
            <a:ext cx="400140" cy="411479"/>
          </a:xfrm>
          <a:prstGeom prst="star5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4384128" y="4780472"/>
            <a:ext cx="400140" cy="411479"/>
          </a:xfrm>
          <a:prstGeom prst="star5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6394618" y="6127267"/>
            <a:ext cx="400140" cy="411479"/>
          </a:xfrm>
          <a:prstGeom prst="star5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7148140" y="6127267"/>
            <a:ext cx="400140" cy="411479"/>
          </a:xfrm>
          <a:prstGeom prst="star5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7882421" y="6127267"/>
            <a:ext cx="400140" cy="411479"/>
          </a:xfrm>
          <a:prstGeom prst="star5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90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568886" y="1673147"/>
            <a:ext cx="2754554" cy="3117459"/>
            <a:chOff x="478766" y="692843"/>
            <a:chExt cx="2754554" cy="3117459"/>
          </a:xfrm>
        </p:grpSpPr>
        <p:sp>
          <p:nvSpPr>
            <p:cNvPr id="33" name="TextBox 32"/>
            <p:cNvSpPr txBox="1"/>
            <p:nvPr/>
          </p:nvSpPr>
          <p:spPr>
            <a:xfrm>
              <a:off x="568886" y="692843"/>
              <a:ext cx="2664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90"/>
                  </a:solidFill>
                </a:rPr>
                <a:t>Distance Learning</a:t>
              </a:r>
              <a:endParaRPr lang="en-US" sz="2400" dirty="0">
                <a:solidFill>
                  <a:srgbClr val="000090"/>
                </a:solidFill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478766" y="1224387"/>
              <a:ext cx="2427218" cy="2585915"/>
              <a:chOff x="478766" y="1224387"/>
              <a:chExt cx="2427218" cy="2585915"/>
            </a:xfrm>
          </p:grpSpPr>
          <p:pic>
            <p:nvPicPr>
              <p:cNvPr id="27" name="Picture 26" descr="student-gray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963" y="2052028"/>
                <a:ext cx="564176" cy="564176"/>
              </a:xfrm>
              <a:prstGeom prst="rect">
                <a:avLst/>
              </a:prstGeom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pic>
            <p:nvPicPr>
              <p:cNvPr id="28" name="Picture 27" descr="content_gray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655" y="1487852"/>
                <a:ext cx="564176" cy="564176"/>
              </a:xfrm>
              <a:prstGeom prst="rect">
                <a:avLst/>
              </a:prstGeom>
            </p:spPr>
          </p:pic>
          <p:pic>
            <p:nvPicPr>
              <p:cNvPr id="29" name="Picture 28" descr="teacher_gray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2616" y="2763643"/>
                <a:ext cx="564176" cy="564176"/>
              </a:xfrm>
              <a:prstGeom prst="rect">
                <a:avLst/>
              </a:prstGeom>
            </p:spPr>
          </p:pic>
          <p:pic>
            <p:nvPicPr>
              <p:cNvPr id="30" name="Picture 29" descr="Time_Gray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2616" y="1539223"/>
                <a:ext cx="512805" cy="512805"/>
              </a:xfrm>
              <a:prstGeom prst="rect">
                <a:avLst/>
              </a:prstGeom>
            </p:spPr>
          </p:pic>
          <p:pic>
            <p:nvPicPr>
              <p:cNvPr id="31" name="Picture 30" descr="student-gray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478" y="2763643"/>
                <a:ext cx="564176" cy="564176"/>
              </a:xfrm>
              <a:prstGeom prst="rect">
                <a:avLst/>
              </a:prstGeom>
            </p:spPr>
          </p:pic>
          <p:pic>
            <p:nvPicPr>
              <p:cNvPr id="32" name="Picture 31" descr="student-gray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35287" y="2763643"/>
                <a:ext cx="557088" cy="564176"/>
              </a:xfrm>
              <a:prstGeom prst="rect">
                <a:avLst/>
              </a:prstGeom>
            </p:spPr>
          </p:pic>
          <p:sp>
            <p:nvSpPr>
              <p:cNvPr id="34" name="Alternate Process 33"/>
              <p:cNvSpPr/>
              <p:nvPr/>
            </p:nvSpPr>
            <p:spPr>
              <a:xfrm>
                <a:off x="478766" y="1224387"/>
                <a:ext cx="2427218" cy="2254960"/>
              </a:xfrm>
              <a:prstGeom prst="flowChartAlternateProcess">
                <a:avLst/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4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4000"/>
                    </a:schemeClr>
                  </a:gs>
                </a:gsLst>
                <a:lin ang="16200000" scaled="0"/>
                <a:tileRect/>
              </a:gra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5-Point Star 34"/>
              <p:cNvSpPr/>
              <p:nvPr/>
            </p:nvSpPr>
            <p:spPr>
              <a:xfrm>
                <a:off x="735147" y="3385282"/>
                <a:ext cx="400140" cy="411479"/>
              </a:xfrm>
              <a:prstGeom prst="star5">
                <a:avLst/>
              </a:prstGeom>
              <a:solidFill>
                <a:srgbClr val="A9885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rgbClr val="A98855"/>
                  </a:solidFill>
                </a:endParaRPr>
              </a:p>
            </p:txBody>
          </p:sp>
          <p:sp>
            <p:nvSpPr>
              <p:cNvPr id="36" name="5-Point Star 35"/>
              <p:cNvSpPr/>
              <p:nvPr/>
            </p:nvSpPr>
            <p:spPr>
              <a:xfrm>
                <a:off x="1500963" y="3398823"/>
                <a:ext cx="400140" cy="411479"/>
              </a:xfrm>
              <a:prstGeom prst="star5">
                <a:avLst/>
              </a:prstGeom>
              <a:solidFill>
                <a:srgbClr val="A9885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5-Point Star 36"/>
              <p:cNvSpPr/>
              <p:nvPr/>
            </p:nvSpPr>
            <p:spPr>
              <a:xfrm>
                <a:off x="2235281" y="3398823"/>
                <a:ext cx="400140" cy="411479"/>
              </a:xfrm>
              <a:prstGeom prst="star5">
                <a:avLst/>
              </a:prstGeom>
              <a:solidFill>
                <a:srgbClr val="A9885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4888406" y="1224387"/>
            <a:ext cx="1954272" cy="897520"/>
            <a:chOff x="4888406" y="1224387"/>
            <a:chExt cx="1954272" cy="897520"/>
          </a:xfrm>
        </p:grpSpPr>
        <p:pic>
          <p:nvPicPr>
            <p:cNvPr id="38" name="Picture 37" descr="student-gra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292" y="1376592"/>
              <a:ext cx="564176" cy="564176"/>
            </a:xfrm>
            <a:prstGeom prst="rect">
              <a:avLst/>
            </a:prstGeom>
            <a:effectLst>
              <a:glow rad="101600">
                <a:srgbClr val="A98855">
                  <a:alpha val="40000"/>
                </a:srgbClr>
              </a:glow>
            </a:effectLst>
          </p:spPr>
        </p:pic>
        <p:pic>
          <p:nvPicPr>
            <p:cNvPr id="39" name="Picture 38" descr="content_gr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290" y="1376592"/>
              <a:ext cx="564176" cy="564176"/>
            </a:xfrm>
            <a:prstGeom prst="rect">
              <a:avLst/>
            </a:prstGeom>
          </p:spPr>
        </p:pic>
        <p:sp>
          <p:nvSpPr>
            <p:cNvPr id="45" name="Alternate Process 44"/>
            <p:cNvSpPr/>
            <p:nvPr/>
          </p:nvSpPr>
          <p:spPr>
            <a:xfrm>
              <a:off x="4888406" y="1224387"/>
              <a:ext cx="1954272" cy="89752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"/>
                  </a:schemeClr>
                </a:gs>
              </a:gsLst>
              <a:lin ang="16200000" scaled="0"/>
              <a:tileRect/>
            </a:gradFill>
            <a:ln>
              <a:solidFill>
                <a:srgbClr val="A9885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34401" y="4717767"/>
            <a:ext cx="1954272" cy="911538"/>
            <a:chOff x="4888406" y="3023578"/>
            <a:chExt cx="1954272" cy="911538"/>
          </a:xfrm>
        </p:grpSpPr>
        <p:pic>
          <p:nvPicPr>
            <p:cNvPr id="40" name="Picture 39" descr="student-gra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635" y="3214834"/>
              <a:ext cx="564176" cy="564176"/>
            </a:xfrm>
            <a:prstGeom prst="rect">
              <a:avLst/>
            </a:prstGeom>
            <a:effectLst>
              <a:glow rad="101600">
                <a:srgbClr val="A98855">
                  <a:alpha val="40000"/>
                </a:srgbClr>
              </a:glow>
            </a:effectLst>
          </p:spPr>
        </p:pic>
        <p:grpSp>
          <p:nvGrpSpPr>
            <p:cNvPr id="15" name="Group 14"/>
            <p:cNvGrpSpPr/>
            <p:nvPr/>
          </p:nvGrpSpPr>
          <p:grpSpPr>
            <a:xfrm>
              <a:off x="5813412" y="3232585"/>
              <a:ext cx="944897" cy="564176"/>
              <a:chOff x="5702202" y="3232585"/>
              <a:chExt cx="944897" cy="564176"/>
            </a:xfrm>
          </p:grpSpPr>
          <p:pic>
            <p:nvPicPr>
              <p:cNvPr id="41" name="Picture 40" descr="student-gray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2202" y="3232585"/>
                <a:ext cx="564176" cy="564176"/>
              </a:xfrm>
              <a:prstGeom prst="rect">
                <a:avLst/>
              </a:prstGeom>
            </p:spPr>
          </p:pic>
          <p:pic>
            <p:nvPicPr>
              <p:cNvPr id="42" name="Picture 41" descr="student-gray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90011" y="3232585"/>
                <a:ext cx="557088" cy="564176"/>
              </a:xfrm>
              <a:prstGeom prst="rect">
                <a:avLst/>
              </a:prstGeom>
            </p:spPr>
          </p:pic>
        </p:grpSp>
        <p:sp>
          <p:nvSpPr>
            <p:cNvPr id="46" name="Alternate Process 45"/>
            <p:cNvSpPr/>
            <p:nvPr/>
          </p:nvSpPr>
          <p:spPr>
            <a:xfrm>
              <a:off x="4888406" y="3023578"/>
              <a:ext cx="1954272" cy="911538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"/>
                  </a:schemeClr>
                </a:gs>
              </a:gsLst>
              <a:lin ang="16200000" scaled="0"/>
              <a:tileRect/>
            </a:gradFill>
            <a:ln>
              <a:solidFill>
                <a:srgbClr val="A9885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cxnSp>
        <p:nvCxnSpPr>
          <p:cNvPr id="48" name="Straight Connector 47"/>
          <p:cNvCxnSpPr>
            <a:stCxn id="34" idx="3"/>
            <a:endCxn id="45" idx="1"/>
          </p:cNvCxnSpPr>
          <p:nvPr/>
        </p:nvCxnSpPr>
        <p:spPr>
          <a:xfrm flipV="1">
            <a:off x="2996104" y="1673147"/>
            <a:ext cx="1892302" cy="1659024"/>
          </a:xfrm>
          <a:prstGeom prst="line">
            <a:avLst/>
          </a:prstGeom>
          <a:ln>
            <a:solidFill>
              <a:srgbClr val="A98855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4" idx="3"/>
            <a:endCxn id="52" idx="1"/>
          </p:cNvCxnSpPr>
          <p:nvPr/>
        </p:nvCxnSpPr>
        <p:spPr>
          <a:xfrm>
            <a:off x="2996104" y="3332171"/>
            <a:ext cx="1932954" cy="66652"/>
          </a:xfrm>
          <a:prstGeom prst="line">
            <a:avLst/>
          </a:prstGeom>
          <a:ln>
            <a:solidFill>
              <a:srgbClr val="A98855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4" idx="3"/>
            <a:endCxn id="46" idx="1"/>
          </p:cNvCxnSpPr>
          <p:nvPr/>
        </p:nvCxnSpPr>
        <p:spPr>
          <a:xfrm>
            <a:off x="2996104" y="3332171"/>
            <a:ext cx="1938297" cy="1841365"/>
          </a:xfrm>
          <a:prstGeom prst="line">
            <a:avLst/>
          </a:prstGeom>
          <a:ln>
            <a:solidFill>
              <a:srgbClr val="A98855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4929058" y="2936062"/>
            <a:ext cx="1954272" cy="925521"/>
            <a:chOff x="4872588" y="4670649"/>
            <a:chExt cx="1954272" cy="925521"/>
          </a:xfrm>
        </p:grpSpPr>
        <p:pic>
          <p:nvPicPr>
            <p:cNvPr id="43" name="Picture 42" descr="student-gra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6657" y="4846999"/>
              <a:ext cx="564176" cy="564176"/>
            </a:xfrm>
            <a:prstGeom prst="rect">
              <a:avLst/>
            </a:prstGeom>
            <a:effectLst>
              <a:glow rad="101600">
                <a:srgbClr val="A98855">
                  <a:alpha val="40000"/>
                </a:srgbClr>
              </a:glow>
            </a:effectLst>
          </p:spPr>
        </p:pic>
        <p:pic>
          <p:nvPicPr>
            <p:cNvPr id="44" name="Picture 43" descr="teacher_gra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290" y="4836068"/>
              <a:ext cx="564176" cy="564176"/>
            </a:xfrm>
            <a:prstGeom prst="rect">
              <a:avLst/>
            </a:prstGeom>
          </p:spPr>
        </p:pic>
        <p:sp>
          <p:nvSpPr>
            <p:cNvPr id="52" name="Alternate Process 51"/>
            <p:cNvSpPr/>
            <p:nvPr/>
          </p:nvSpPr>
          <p:spPr>
            <a:xfrm>
              <a:off x="4872588" y="4670649"/>
              <a:ext cx="1954272" cy="925521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"/>
                  </a:schemeClr>
                </a:gs>
              </a:gsLst>
              <a:lin ang="16200000" scaled="0"/>
              <a:tileRect/>
            </a:gradFill>
            <a:ln>
              <a:solidFill>
                <a:srgbClr val="A9885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5296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7866" y="1962124"/>
            <a:ext cx="5467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A98855"/>
                </a:solidFill>
              </a:rPr>
              <a:t>Student – Content </a:t>
            </a:r>
            <a:endParaRPr lang="en-US" sz="5400" dirty="0">
              <a:solidFill>
                <a:srgbClr val="A98855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16271" y="745397"/>
            <a:ext cx="1954272" cy="956252"/>
            <a:chOff x="711982" y="745397"/>
            <a:chExt cx="1954272" cy="956252"/>
          </a:xfrm>
        </p:grpSpPr>
        <p:pic>
          <p:nvPicPr>
            <p:cNvPr id="11" name="Picture 10" descr="student-gra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68" y="967480"/>
              <a:ext cx="564176" cy="564176"/>
            </a:xfrm>
            <a:prstGeom prst="rect">
              <a:avLst/>
            </a:prstGeom>
            <a:effectLst>
              <a:glow rad="101600">
                <a:srgbClr val="A98855">
                  <a:alpha val="40000"/>
                </a:srgbClr>
              </a:glow>
            </a:effectLst>
          </p:spPr>
        </p:pic>
        <p:pic>
          <p:nvPicPr>
            <p:cNvPr id="12" name="Picture 11" descr="content_gray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866" y="967480"/>
              <a:ext cx="564176" cy="564176"/>
            </a:xfrm>
            <a:prstGeom prst="rect">
              <a:avLst/>
            </a:prstGeom>
          </p:spPr>
        </p:pic>
        <p:sp>
          <p:nvSpPr>
            <p:cNvPr id="13" name="Alternate Process 12"/>
            <p:cNvSpPr/>
            <p:nvPr/>
          </p:nvSpPr>
          <p:spPr>
            <a:xfrm>
              <a:off x="711982" y="745397"/>
              <a:ext cx="1954272" cy="956252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"/>
                  </a:schemeClr>
                </a:gs>
              </a:gsLst>
              <a:lin ang="16200000" scaled="0"/>
              <a:tileRect/>
            </a:gradFill>
            <a:ln>
              <a:solidFill>
                <a:srgbClr val="A9885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864382" y="3618517"/>
            <a:ext cx="7429595" cy="346909"/>
          </a:xfrm>
          <a:prstGeom prst="roundRect">
            <a:avLst/>
          </a:prstGeom>
          <a:solidFill>
            <a:srgbClr val="A988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Chevron 16"/>
          <p:cNvSpPr/>
          <p:nvPr/>
        </p:nvSpPr>
        <p:spPr>
          <a:xfrm rot="16043262">
            <a:off x="5181279" y="4552961"/>
            <a:ext cx="410398" cy="45783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9" name="Curved Connector 18"/>
          <p:cNvCxnSpPr/>
          <p:nvPr/>
        </p:nvCxnSpPr>
        <p:spPr>
          <a:xfrm>
            <a:off x="2356228" y="4350326"/>
            <a:ext cx="5743998" cy="12700"/>
          </a:xfrm>
          <a:prstGeom prst="curvedConnector3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hevron 21"/>
          <p:cNvSpPr/>
          <p:nvPr/>
        </p:nvSpPr>
        <p:spPr>
          <a:xfrm rot="16043262">
            <a:off x="1049616" y="4337541"/>
            <a:ext cx="410398" cy="45783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75319" y="4781879"/>
            <a:ext cx="163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Course orientation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45807" y="5257444"/>
            <a:ext cx="163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Learning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2164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lc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8" y="2212190"/>
            <a:ext cx="8026400" cy="1860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153" y="412415"/>
            <a:ext cx="8352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A98855"/>
                </a:solidFill>
              </a:rPr>
              <a:t>Implementation Examples</a:t>
            </a:r>
            <a:endParaRPr lang="en-US" sz="5400" dirty="0">
              <a:solidFill>
                <a:srgbClr val="A98855"/>
              </a:solidFill>
            </a:endParaRPr>
          </a:p>
        </p:txBody>
      </p:sp>
      <p:pic>
        <p:nvPicPr>
          <p:cNvPr id="10" name="Picture 9" descr="Module 1 Overvi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8" y="1335745"/>
            <a:ext cx="8534400" cy="4216400"/>
          </a:xfrm>
          <a:prstGeom prst="rect">
            <a:avLst/>
          </a:prstGeom>
        </p:spPr>
      </p:pic>
      <p:pic>
        <p:nvPicPr>
          <p:cNvPr id="11" name="Picture 10" descr="Week 1 checkli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8" y="1889042"/>
            <a:ext cx="8686800" cy="2463800"/>
          </a:xfrm>
          <a:prstGeom prst="rect">
            <a:avLst/>
          </a:prstGeom>
        </p:spPr>
      </p:pic>
      <p:pic>
        <p:nvPicPr>
          <p:cNvPr id="12" name="Picture 11" descr="Checklist Week 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8" y="1335745"/>
            <a:ext cx="7556500" cy="5473700"/>
          </a:xfrm>
          <a:prstGeom prst="rect">
            <a:avLst/>
          </a:prstGeom>
        </p:spPr>
      </p:pic>
      <p:pic>
        <p:nvPicPr>
          <p:cNvPr id="13" name="Picture 12" descr="Interactive syllabus w: TO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3" y="1335745"/>
            <a:ext cx="80391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1574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ficiency Buil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85" y="229284"/>
            <a:ext cx="6628715" cy="6628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335" y="229285"/>
            <a:ext cx="2346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A98855"/>
                </a:solidFill>
              </a:rPr>
              <a:t>Literature &amp; Theoretical Underpinnings</a:t>
            </a:r>
            <a:endParaRPr lang="en-US" sz="2800" dirty="0">
              <a:solidFill>
                <a:srgbClr val="A98855"/>
              </a:solidFill>
            </a:endParaRPr>
          </a:p>
        </p:txBody>
      </p:sp>
      <p:pic>
        <p:nvPicPr>
          <p:cNvPr id="8" name="Picture 7" descr="Hourglass G-O-A-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94" y="-1"/>
            <a:ext cx="4848844" cy="6858000"/>
          </a:xfrm>
          <a:prstGeom prst="rect">
            <a:avLst/>
          </a:prstGeom>
        </p:spPr>
      </p:pic>
      <p:pic>
        <p:nvPicPr>
          <p:cNvPr id="9" name="Picture 8" descr="Systematic Design w_ Tech (Light Yellow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94" y="0"/>
            <a:ext cx="4848844" cy="6858000"/>
          </a:xfrm>
          <a:prstGeom prst="rect">
            <a:avLst/>
          </a:prstGeom>
        </p:spPr>
      </p:pic>
      <p:pic>
        <p:nvPicPr>
          <p:cNvPr id="2" name="Picture 1" descr="S-C Content Engagem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38" y="2121648"/>
            <a:ext cx="64897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6866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10848</TotalTime>
  <Words>795</Words>
  <Application>Microsoft Macintosh PowerPoint</Application>
  <PresentationFormat>On-screen Show (4:3)</PresentationFormat>
  <Paragraphs>101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an Online Course Pack</dc:title>
  <dc:creator>Georgianna Laws</dc:creator>
  <cp:lastModifiedBy>Georgianna Laws</cp:lastModifiedBy>
  <cp:revision>920</cp:revision>
  <cp:lastPrinted>2015-11-11T17:50:07Z</cp:lastPrinted>
  <dcterms:created xsi:type="dcterms:W3CDTF">2015-06-02T15:49:06Z</dcterms:created>
  <dcterms:modified xsi:type="dcterms:W3CDTF">2015-11-11T17:50:50Z</dcterms:modified>
</cp:coreProperties>
</file>